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80" r:id="rId3"/>
    <p:sldId id="281" r:id="rId4"/>
    <p:sldId id="257" r:id="rId5"/>
    <p:sldId id="264" r:id="rId6"/>
    <p:sldId id="265" r:id="rId7"/>
    <p:sldId id="269" r:id="rId8"/>
    <p:sldId id="266" r:id="rId9"/>
    <p:sldId id="267" r:id="rId10"/>
    <p:sldId id="268" r:id="rId11"/>
    <p:sldId id="270" r:id="rId12"/>
    <p:sldId id="271" r:id="rId13"/>
    <p:sldId id="272" r:id="rId14"/>
    <p:sldId id="273" r:id="rId15"/>
    <p:sldId id="274" r:id="rId16"/>
    <p:sldId id="258" r:id="rId17"/>
    <p:sldId id="275" r:id="rId18"/>
    <p:sldId id="276" r:id="rId19"/>
    <p:sldId id="259" r:id="rId20"/>
    <p:sldId id="260" r:id="rId21"/>
    <p:sldId id="261" r:id="rId22"/>
    <p:sldId id="262" r:id="rId23"/>
    <p:sldId id="263" r:id="rId24"/>
    <p:sldId id="277" r:id="rId25"/>
    <p:sldId id="278"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2" autoAdjust="0"/>
    <p:restoredTop sz="94660"/>
  </p:normalViewPr>
  <p:slideViewPr>
    <p:cSldViewPr snapToGrid="0">
      <p:cViewPr varScale="1">
        <p:scale>
          <a:sx n="96" d="100"/>
          <a:sy n="96" d="100"/>
        </p:scale>
        <p:origin x="86"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E0E179-0390-4E18-93C7-7EA5C916A705}" type="datetimeFigureOut">
              <a:rPr lang="en-US" smtClean="0"/>
              <a:t>12/30/2022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58F8A8-C662-4627-866A-BC4CA43DB7BD}" type="slidenum">
              <a:rPr lang="en-US" smtClean="0"/>
              <a:t>‹#›</a:t>
            </a:fld>
            <a:endParaRPr lang="en-US"/>
          </a:p>
        </p:txBody>
      </p:sp>
    </p:spTree>
    <p:extLst>
      <p:ext uri="{BB962C8B-B14F-4D97-AF65-F5344CB8AC3E}">
        <p14:creationId xmlns:p14="http://schemas.microsoft.com/office/powerpoint/2010/main" val="2807087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12/30/2022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12/30/2022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12/30/2022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3A76-F997-B6FA-EE84-7E91D5A025E0}"/>
              </a:ext>
            </a:extLst>
          </p:cNvPr>
          <p:cNvSpPr>
            <a:spLocks noGrp="1"/>
          </p:cNvSpPr>
          <p:nvPr>
            <p:ph type="ctrTitle"/>
          </p:nvPr>
        </p:nvSpPr>
        <p:spPr/>
        <p:txBody>
          <a:bodyPr>
            <a:normAutofit/>
          </a:bodyPr>
          <a:lstStyle/>
          <a:p>
            <a:r>
              <a:rPr lang="en-US" sz="4000" dirty="0"/>
              <a:t>Travel management system</a:t>
            </a:r>
          </a:p>
        </p:txBody>
      </p:sp>
    </p:spTree>
    <p:extLst>
      <p:ext uri="{BB962C8B-B14F-4D97-AF65-F5344CB8AC3E}">
        <p14:creationId xmlns:p14="http://schemas.microsoft.com/office/powerpoint/2010/main" val="2147174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00E2-5D38-A3A0-E856-E1E844ADE839}"/>
              </a:ext>
            </a:extLst>
          </p:cNvPr>
          <p:cNvSpPr>
            <a:spLocks noGrp="1"/>
          </p:cNvSpPr>
          <p:nvPr>
            <p:ph type="title"/>
          </p:nvPr>
        </p:nvSpPr>
        <p:spPr>
          <a:xfrm>
            <a:off x="1451579" y="1263316"/>
            <a:ext cx="9603275" cy="590438"/>
          </a:xfrm>
        </p:spPr>
        <p:txBody>
          <a:bodyPr/>
          <a:lstStyle/>
          <a:p>
            <a:pPr algn="ctr"/>
            <a:r>
              <a:rPr lang="en-US" dirty="0"/>
              <a:t>Cascading Style Sheets</a:t>
            </a:r>
          </a:p>
        </p:txBody>
      </p:sp>
      <p:sp>
        <p:nvSpPr>
          <p:cNvPr id="3" name="Content Placeholder 2">
            <a:extLst>
              <a:ext uri="{FF2B5EF4-FFF2-40B4-BE49-F238E27FC236}">
                <a16:creationId xmlns:a16="http://schemas.microsoft.com/office/drawing/2014/main" id="{6E87B902-315E-F96B-FC7B-48CFF19A1F2F}"/>
              </a:ext>
            </a:extLst>
          </p:cNvPr>
          <p:cNvSpPr>
            <a:spLocks noGrp="1"/>
          </p:cNvSpPr>
          <p:nvPr>
            <p:ph idx="1"/>
          </p:nvPr>
        </p:nvSpPr>
        <p:spPr/>
        <p:txBody>
          <a:bodyPr>
            <a:normAutofit/>
          </a:bodyPr>
          <a:lstStyle/>
          <a:p>
            <a:r>
              <a:rPr lang="en-US" dirty="0"/>
              <a:t>Cascading Style Sheets (CSS) is a style sheet language used for describing the presentation of a document written in a markup language such as HTML or XML (including XML dialects such as SVG, MathML or XHTML).[1] CSS is a cornerstone technology of the World Wide Web, alongside HTML and </a:t>
            </a:r>
            <a:r>
              <a:rPr lang="en-US" dirty="0" err="1"/>
              <a:t>JavaScrip</a:t>
            </a:r>
            <a:r>
              <a:rPr lang="en-US" dirty="0"/>
              <a:t>.</a:t>
            </a:r>
          </a:p>
          <a:p>
            <a:r>
              <a:rPr lang="en-US" dirty="0"/>
              <a:t>CSS is designed to enable the separation of content and presentation, including layout, colors, and fonts.[3] This separation can improve content accessibility; provide more flexibility and control in the specification of presentation characteristics.</a:t>
            </a:r>
          </a:p>
        </p:txBody>
      </p:sp>
    </p:spTree>
    <p:extLst>
      <p:ext uri="{BB962C8B-B14F-4D97-AF65-F5344CB8AC3E}">
        <p14:creationId xmlns:p14="http://schemas.microsoft.com/office/powerpoint/2010/main" val="2887217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F36B-FC65-1678-7FF1-3C6DC089DDDB}"/>
              </a:ext>
            </a:extLst>
          </p:cNvPr>
          <p:cNvSpPr>
            <a:spLocks noGrp="1"/>
          </p:cNvSpPr>
          <p:nvPr>
            <p:ph type="title"/>
          </p:nvPr>
        </p:nvSpPr>
        <p:spPr>
          <a:xfrm>
            <a:off x="1451579" y="1251284"/>
            <a:ext cx="9603275" cy="602470"/>
          </a:xfrm>
        </p:spPr>
        <p:txBody>
          <a:bodyPr/>
          <a:lstStyle/>
          <a:p>
            <a:pPr algn="ctr"/>
            <a:r>
              <a:rPr lang="en-US" dirty="0"/>
              <a:t>BACKEND: SPRING BOOT</a:t>
            </a:r>
          </a:p>
        </p:txBody>
      </p:sp>
      <p:sp>
        <p:nvSpPr>
          <p:cNvPr id="3" name="Content Placeholder 2">
            <a:extLst>
              <a:ext uri="{FF2B5EF4-FFF2-40B4-BE49-F238E27FC236}">
                <a16:creationId xmlns:a16="http://schemas.microsoft.com/office/drawing/2014/main" id="{0EAAD9D6-D9BE-5597-ECCB-87E72E49BD41}"/>
              </a:ext>
            </a:extLst>
          </p:cNvPr>
          <p:cNvSpPr>
            <a:spLocks noGrp="1"/>
          </p:cNvSpPr>
          <p:nvPr>
            <p:ph idx="1"/>
          </p:nvPr>
        </p:nvSpPr>
        <p:spPr/>
        <p:txBody>
          <a:bodyPr>
            <a:normAutofit/>
          </a:bodyPr>
          <a:lstStyle/>
          <a:p>
            <a:r>
              <a:rPr lang="en-US" dirty="0"/>
              <a:t>Creating Spring Boot using spring boot initializer.</a:t>
            </a:r>
          </a:p>
          <a:p>
            <a:r>
              <a:rPr lang="en-US" dirty="0"/>
              <a:t>Spring Boot provides a good platform for Java developers to develop a stand-alone and production-grade spring application that you can just run. You can get started with minimum configurations without the need for an entire Spring configuration setup.</a:t>
            </a:r>
          </a:p>
          <a:p>
            <a:r>
              <a:rPr lang="en-US" dirty="0"/>
              <a:t>Spring Boot is designed with the following goals −</a:t>
            </a:r>
          </a:p>
          <a:p>
            <a:pPr>
              <a:buFont typeface="Wingdings" panose="05000000000000000000" pitchFamily="2" charset="2"/>
              <a:buChar char="Ø"/>
            </a:pPr>
            <a:r>
              <a:rPr lang="en-US" dirty="0"/>
              <a:t>To avoid complex XML configuration in Spring</a:t>
            </a:r>
          </a:p>
          <a:p>
            <a:pPr>
              <a:buFont typeface="Wingdings" panose="05000000000000000000" pitchFamily="2" charset="2"/>
              <a:buChar char="Ø"/>
            </a:pPr>
            <a:r>
              <a:rPr lang="en-US" dirty="0"/>
              <a:t>To develop a production ready Spring applications in an easier way</a:t>
            </a:r>
          </a:p>
        </p:txBody>
      </p:sp>
    </p:spTree>
    <p:extLst>
      <p:ext uri="{BB962C8B-B14F-4D97-AF65-F5344CB8AC3E}">
        <p14:creationId xmlns:p14="http://schemas.microsoft.com/office/powerpoint/2010/main" val="1209571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F0A13-4CE1-5F6B-4BB6-11676F2FDF05}"/>
              </a:ext>
            </a:extLst>
          </p:cNvPr>
          <p:cNvSpPr>
            <a:spLocks noGrp="1"/>
          </p:cNvSpPr>
          <p:nvPr>
            <p:ph type="title"/>
          </p:nvPr>
        </p:nvSpPr>
        <p:spPr>
          <a:xfrm>
            <a:off x="1451579" y="1304014"/>
            <a:ext cx="9603275" cy="549740"/>
          </a:xfrm>
        </p:spPr>
        <p:txBody>
          <a:bodyPr/>
          <a:lstStyle/>
          <a:p>
            <a:pPr algn="ctr"/>
            <a:r>
              <a:rPr lang="en-US" dirty="0"/>
              <a:t>BACKEND: SPRING BOOT</a:t>
            </a:r>
          </a:p>
        </p:txBody>
      </p:sp>
      <p:sp>
        <p:nvSpPr>
          <p:cNvPr id="3" name="Content Placeholder 2">
            <a:extLst>
              <a:ext uri="{FF2B5EF4-FFF2-40B4-BE49-F238E27FC236}">
                <a16:creationId xmlns:a16="http://schemas.microsoft.com/office/drawing/2014/main" id="{16EAB53A-D08A-F381-0451-E6843338CCD9}"/>
              </a:ext>
            </a:extLst>
          </p:cNvPr>
          <p:cNvSpPr>
            <a:spLocks noGrp="1"/>
          </p:cNvSpPr>
          <p:nvPr>
            <p:ph idx="1"/>
          </p:nvPr>
        </p:nvSpPr>
        <p:spPr>
          <a:xfrm>
            <a:off x="1451579" y="2015732"/>
            <a:ext cx="9603275" cy="3807552"/>
          </a:xfrm>
        </p:spPr>
        <p:txBody>
          <a:bodyPr>
            <a:normAutofit lnSpcReduction="10000"/>
          </a:bodyPr>
          <a:lstStyle/>
          <a:p>
            <a:pPr>
              <a:buFont typeface="Wingdings" panose="05000000000000000000" pitchFamily="2" charset="2"/>
              <a:buChar char="Ø"/>
            </a:pPr>
            <a:r>
              <a:rPr lang="en-US" dirty="0"/>
              <a:t>To reduce the development time and run the application independently</a:t>
            </a:r>
          </a:p>
          <a:p>
            <a:pPr>
              <a:buFont typeface="Wingdings" panose="05000000000000000000" pitchFamily="2" charset="2"/>
              <a:buChar char="Ø"/>
            </a:pPr>
            <a:r>
              <a:rPr lang="en-US" dirty="0"/>
              <a:t>Offer an easier way of getting started with the application.</a:t>
            </a:r>
          </a:p>
          <a:p>
            <a:r>
              <a:rPr lang="en-US" dirty="0"/>
              <a:t>Dependencies that added in my project are:</a:t>
            </a:r>
          </a:p>
          <a:p>
            <a:pPr>
              <a:buFont typeface="Wingdings" panose="05000000000000000000" pitchFamily="2" charset="2"/>
              <a:buChar char="Ø"/>
            </a:pPr>
            <a:r>
              <a:rPr lang="en-US" dirty="0"/>
              <a:t>Spring web</a:t>
            </a:r>
          </a:p>
          <a:p>
            <a:pPr>
              <a:buFont typeface="Wingdings" panose="05000000000000000000" pitchFamily="2" charset="2"/>
              <a:buChar char="Ø"/>
            </a:pPr>
            <a:r>
              <a:rPr lang="en-US" dirty="0" err="1"/>
              <a:t>Thymeleaf</a:t>
            </a:r>
            <a:endParaRPr lang="en-US" dirty="0"/>
          </a:p>
          <a:p>
            <a:pPr>
              <a:buFont typeface="Wingdings" panose="05000000000000000000" pitchFamily="2" charset="2"/>
              <a:buChar char="Ø"/>
            </a:pPr>
            <a:r>
              <a:rPr lang="en-US" dirty="0" err="1"/>
              <a:t>SpringData</a:t>
            </a:r>
            <a:r>
              <a:rPr lang="en-US" dirty="0"/>
              <a:t> </a:t>
            </a:r>
            <a:r>
              <a:rPr lang="en-US" dirty="0" err="1"/>
              <a:t>jpa</a:t>
            </a:r>
            <a:endParaRPr lang="en-US" dirty="0"/>
          </a:p>
          <a:p>
            <a:pPr>
              <a:buFont typeface="Wingdings" panose="05000000000000000000" pitchFamily="2" charset="2"/>
              <a:buChar char="Ø"/>
            </a:pPr>
            <a:r>
              <a:rPr lang="en-US" dirty="0"/>
              <a:t>MYSQL Database</a:t>
            </a:r>
          </a:p>
          <a:p>
            <a:pPr>
              <a:buFont typeface="Wingdings" panose="05000000000000000000" pitchFamily="2" charset="2"/>
              <a:buChar char="Ø"/>
            </a:pPr>
            <a:r>
              <a:rPr lang="en-US" dirty="0"/>
              <a:t>Webtools</a:t>
            </a:r>
          </a:p>
          <a:p>
            <a:endParaRPr lang="en-US" dirty="0"/>
          </a:p>
        </p:txBody>
      </p:sp>
    </p:spTree>
    <p:extLst>
      <p:ext uri="{BB962C8B-B14F-4D97-AF65-F5344CB8AC3E}">
        <p14:creationId xmlns:p14="http://schemas.microsoft.com/office/powerpoint/2010/main" val="331692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A09B4-E8AD-4ADC-6792-F87666179A20}"/>
              </a:ext>
            </a:extLst>
          </p:cNvPr>
          <p:cNvSpPr>
            <a:spLocks noGrp="1"/>
          </p:cNvSpPr>
          <p:nvPr>
            <p:ph type="title"/>
          </p:nvPr>
        </p:nvSpPr>
        <p:spPr>
          <a:xfrm>
            <a:off x="1451579" y="1191126"/>
            <a:ext cx="9603275" cy="662628"/>
          </a:xfrm>
        </p:spPr>
        <p:txBody>
          <a:bodyPr/>
          <a:lstStyle/>
          <a:p>
            <a:pPr algn="ctr"/>
            <a:r>
              <a:rPr lang="en-US" dirty="0"/>
              <a:t>Spring boot architecture</a:t>
            </a:r>
          </a:p>
        </p:txBody>
      </p:sp>
      <p:pic>
        <p:nvPicPr>
          <p:cNvPr id="3" name="Picture 2">
            <a:extLst>
              <a:ext uri="{FF2B5EF4-FFF2-40B4-BE49-F238E27FC236}">
                <a16:creationId xmlns:a16="http://schemas.microsoft.com/office/drawing/2014/main" id="{AFF74B0A-67CE-6D2C-A565-F20D098E08AD}"/>
              </a:ext>
            </a:extLst>
          </p:cNvPr>
          <p:cNvPicPr>
            <a:picLocks noChangeAspect="1"/>
          </p:cNvPicPr>
          <p:nvPr/>
        </p:nvPicPr>
        <p:blipFill>
          <a:blip r:embed="rId2"/>
          <a:stretch>
            <a:fillRect/>
          </a:stretch>
        </p:blipFill>
        <p:spPr>
          <a:xfrm>
            <a:off x="2290290" y="2066189"/>
            <a:ext cx="7074569" cy="3657600"/>
          </a:xfrm>
          <a:prstGeom prst="rect">
            <a:avLst/>
          </a:prstGeom>
        </p:spPr>
      </p:pic>
    </p:spTree>
    <p:extLst>
      <p:ext uri="{BB962C8B-B14F-4D97-AF65-F5344CB8AC3E}">
        <p14:creationId xmlns:p14="http://schemas.microsoft.com/office/powerpoint/2010/main" val="2802025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EF6F-1B0E-0318-A2E6-8336EE31DD08}"/>
              </a:ext>
            </a:extLst>
          </p:cNvPr>
          <p:cNvSpPr>
            <a:spLocks noGrp="1"/>
          </p:cNvSpPr>
          <p:nvPr>
            <p:ph type="title"/>
          </p:nvPr>
        </p:nvSpPr>
        <p:spPr>
          <a:xfrm>
            <a:off x="1451579" y="1248355"/>
            <a:ext cx="9603275" cy="605399"/>
          </a:xfrm>
        </p:spPr>
        <p:txBody>
          <a:bodyPr/>
          <a:lstStyle/>
          <a:p>
            <a:pPr algn="ctr"/>
            <a:r>
              <a:rPr lang="en-US" dirty="0"/>
              <a:t>BACKEND : JAVA</a:t>
            </a:r>
          </a:p>
        </p:txBody>
      </p:sp>
      <p:sp>
        <p:nvSpPr>
          <p:cNvPr id="3" name="Content Placeholder 2">
            <a:extLst>
              <a:ext uri="{FF2B5EF4-FFF2-40B4-BE49-F238E27FC236}">
                <a16:creationId xmlns:a16="http://schemas.microsoft.com/office/drawing/2014/main" id="{18CFE654-2DAF-8219-9E6C-B117569A3EB9}"/>
              </a:ext>
            </a:extLst>
          </p:cNvPr>
          <p:cNvSpPr>
            <a:spLocks noGrp="1"/>
          </p:cNvSpPr>
          <p:nvPr>
            <p:ph idx="1"/>
          </p:nvPr>
        </p:nvSpPr>
        <p:spPr/>
        <p:txBody>
          <a:bodyPr>
            <a:normAutofit/>
          </a:bodyPr>
          <a:lstStyle/>
          <a:p>
            <a:r>
              <a:rPr lang="en-US" dirty="0"/>
              <a:t>Java is a high-level, class-based, object-oriented programming language that is designed to have as few implementation dependencies as possible. It is a general-purpose programming language intended to let programmers write once, run anywhere (WORA),[17] meaning that compiled Java code can run on all platforms that support Java without the need to recompile.[18] Java applications are typically compiled to bytecode that can run on any Java virtual machine (JVM) regardless of the underlying computer architecture. The syntax of Java is similar to C and C++, but has fewer low-level facilities than either of them. The Java runtime provides dynamic</a:t>
            </a:r>
          </a:p>
        </p:txBody>
      </p:sp>
    </p:spTree>
    <p:extLst>
      <p:ext uri="{BB962C8B-B14F-4D97-AF65-F5344CB8AC3E}">
        <p14:creationId xmlns:p14="http://schemas.microsoft.com/office/powerpoint/2010/main" val="2887731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8489-7CD3-BE74-ECB1-428F5EC44F44}"/>
              </a:ext>
            </a:extLst>
          </p:cNvPr>
          <p:cNvSpPr>
            <a:spLocks noGrp="1"/>
          </p:cNvSpPr>
          <p:nvPr>
            <p:ph type="title"/>
          </p:nvPr>
        </p:nvSpPr>
        <p:spPr>
          <a:xfrm>
            <a:off x="1451579" y="1391655"/>
            <a:ext cx="9603275" cy="524617"/>
          </a:xfrm>
        </p:spPr>
        <p:txBody>
          <a:bodyPr>
            <a:normAutofit fontScale="90000"/>
          </a:bodyPr>
          <a:lstStyle/>
          <a:p>
            <a:pPr algn="ctr"/>
            <a:r>
              <a:rPr lang="en-US" dirty="0"/>
              <a:t>BACKEND : JAVA</a:t>
            </a:r>
          </a:p>
        </p:txBody>
      </p:sp>
      <p:sp>
        <p:nvSpPr>
          <p:cNvPr id="3" name="Content Placeholder 2">
            <a:extLst>
              <a:ext uri="{FF2B5EF4-FFF2-40B4-BE49-F238E27FC236}">
                <a16:creationId xmlns:a16="http://schemas.microsoft.com/office/drawing/2014/main" id="{4818E0F5-A893-876F-F1A0-75EED1764E75}"/>
              </a:ext>
            </a:extLst>
          </p:cNvPr>
          <p:cNvSpPr>
            <a:spLocks noGrp="1"/>
          </p:cNvSpPr>
          <p:nvPr>
            <p:ph idx="1"/>
          </p:nvPr>
        </p:nvSpPr>
        <p:spPr/>
        <p:txBody>
          <a:bodyPr/>
          <a:lstStyle/>
          <a:p>
            <a:r>
              <a:rPr lang="en-US" dirty="0"/>
              <a:t>capabilities (such as reflection and runtime code modification) that are typically not available in traditional compiled languages. As of 2019, Java was one of the most popular programming languages in use according to </a:t>
            </a:r>
            <a:r>
              <a:rPr lang="en-US" dirty="0" err="1"/>
              <a:t>GitHub,particularly</a:t>
            </a:r>
            <a:r>
              <a:rPr lang="en-US" dirty="0"/>
              <a:t> for client–server web applications, with a reported 9 million developers.</a:t>
            </a:r>
          </a:p>
          <a:p>
            <a:r>
              <a:rPr lang="en-US" dirty="0"/>
              <a:t>Java was originally developed by James Gosling at Sun Microsystems. It was released in May 1995 as a core component of Sun Microsystems' Java platform</a:t>
            </a:r>
          </a:p>
        </p:txBody>
      </p:sp>
    </p:spTree>
    <p:extLst>
      <p:ext uri="{BB962C8B-B14F-4D97-AF65-F5344CB8AC3E}">
        <p14:creationId xmlns:p14="http://schemas.microsoft.com/office/powerpoint/2010/main" val="944735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468A-EE0A-F267-FA6A-96D661ABBE21}"/>
              </a:ext>
            </a:extLst>
          </p:cNvPr>
          <p:cNvSpPr>
            <a:spLocks noGrp="1"/>
          </p:cNvSpPr>
          <p:nvPr>
            <p:ph type="title"/>
          </p:nvPr>
        </p:nvSpPr>
        <p:spPr>
          <a:xfrm>
            <a:off x="1451579" y="1239253"/>
            <a:ext cx="9603275" cy="614501"/>
          </a:xfrm>
        </p:spPr>
        <p:txBody>
          <a:bodyPr/>
          <a:lstStyle/>
          <a:p>
            <a:pPr algn="ctr"/>
            <a:r>
              <a:rPr lang="en-US" dirty="0"/>
              <a:t>Technologies used</a:t>
            </a:r>
          </a:p>
        </p:txBody>
      </p:sp>
      <p:sp>
        <p:nvSpPr>
          <p:cNvPr id="3" name="Content Placeholder 2">
            <a:extLst>
              <a:ext uri="{FF2B5EF4-FFF2-40B4-BE49-F238E27FC236}">
                <a16:creationId xmlns:a16="http://schemas.microsoft.com/office/drawing/2014/main" id="{354C1E38-47E0-18D6-19D6-EB95ECCAD463}"/>
              </a:ext>
            </a:extLst>
          </p:cNvPr>
          <p:cNvSpPr>
            <a:spLocks noGrp="1"/>
          </p:cNvSpPr>
          <p:nvPr>
            <p:ph idx="1"/>
          </p:nvPr>
        </p:nvSpPr>
        <p:spPr/>
        <p:txBody>
          <a:bodyPr/>
          <a:lstStyle/>
          <a:p>
            <a:r>
              <a:rPr lang="en-US" dirty="0"/>
              <a:t>The Technology used in this Project is :-</a:t>
            </a:r>
          </a:p>
          <a:p>
            <a:r>
              <a:rPr lang="en-US" dirty="0"/>
              <a:t>Eclipse platform (Frontend And Backend)</a:t>
            </a:r>
          </a:p>
          <a:p>
            <a:r>
              <a:rPr lang="en-US" dirty="0" err="1"/>
              <a:t>Thymeleaf</a:t>
            </a:r>
            <a:r>
              <a:rPr lang="en-US" dirty="0"/>
              <a:t>, HTML and CSS for frontend</a:t>
            </a:r>
          </a:p>
          <a:p>
            <a:r>
              <a:rPr lang="en-US" dirty="0"/>
              <a:t>JAVA ,Spring Boot for Backend</a:t>
            </a:r>
          </a:p>
          <a:p>
            <a:r>
              <a:rPr lang="en-US" dirty="0" err="1"/>
              <a:t>Mysql</a:t>
            </a:r>
            <a:endParaRPr lang="en-US" dirty="0"/>
          </a:p>
          <a:p>
            <a:r>
              <a:rPr lang="en-US" dirty="0"/>
              <a:t>Bootstrap</a:t>
            </a:r>
          </a:p>
          <a:p>
            <a:endParaRPr lang="en-US" dirty="0"/>
          </a:p>
          <a:p>
            <a:endParaRPr lang="en-US" dirty="0"/>
          </a:p>
          <a:p>
            <a:endParaRPr lang="en-US" dirty="0"/>
          </a:p>
        </p:txBody>
      </p:sp>
    </p:spTree>
    <p:extLst>
      <p:ext uri="{BB962C8B-B14F-4D97-AF65-F5344CB8AC3E}">
        <p14:creationId xmlns:p14="http://schemas.microsoft.com/office/powerpoint/2010/main" val="2000113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F1898-37AC-036A-7EA9-4A8432F63F3F}"/>
              </a:ext>
            </a:extLst>
          </p:cNvPr>
          <p:cNvSpPr>
            <a:spLocks noGrp="1"/>
          </p:cNvSpPr>
          <p:nvPr>
            <p:ph type="title"/>
          </p:nvPr>
        </p:nvSpPr>
        <p:spPr>
          <a:xfrm>
            <a:off x="1451579" y="1280160"/>
            <a:ext cx="9603275" cy="573594"/>
          </a:xfrm>
        </p:spPr>
        <p:txBody>
          <a:bodyPr/>
          <a:lstStyle/>
          <a:p>
            <a:pPr algn="ctr"/>
            <a:r>
              <a:rPr lang="en-US" dirty="0"/>
              <a:t>objective</a:t>
            </a:r>
          </a:p>
        </p:txBody>
      </p:sp>
      <p:sp>
        <p:nvSpPr>
          <p:cNvPr id="3" name="Content Placeholder 2">
            <a:extLst>
              <a:ext uri="{FF2B5EF4-FFF2-40B4-BE49-F238E27FC236}">
                <a16:creationId xmlns:a16="http://schemas.microsoft.com/office/drawing/2014/main" id="{8B2229A0-64B2-6540-3456-FE7994DB661B}"/>
              </a:ext>
            </a:extLst>
          </p:cNvPr>
          <p:cNvSpPr>
            <a:spLocks noGrp="1"/>
          </p:cNvSpPr>
          <p:nvPr>
            <p:ph idx="1"/>
          </p:nvPr>
        </p:nvSpPr>
        <p:spPr/>
        <p:txBody>
          <a:bodyPr/>
          <a:lstStyle/>
          <a:p>
            <a:r>
              <a:rPr lang="en-US" dirty="0"/>
              <a:t>Our objective is to offer a variety of travel services that are sure t match all your priorities.</a:t>
            </a:r>
          </a:p>
          <a:p>
            <a:r>
              <a:rPr lang="en-US" dirty="0"/>
              <a:t>Our objective is to globalism, organize, standardize and goal of journey towards perfectionism.</a:t>
            </a:r>
          </a:p>
          <a:p>
            <a:r>
              <a:rPr lang="en-US" dirty="0"/>
              <a:t>Our objective is to make strong relationship with customers so that they can enjoy the holiday of their dreams.</a:t>
            </a:r>
          </a:p>
          <a:p>
            <a:r>
              <a:rPr lang="en-US" dirty="0"/>
              <a:t>Our objective is just an initiative, it will be made to more further and developed work of art.</a:t>
            </a:r>
          </a:p>
        </p:txBody>
      </p:sp>
    </p:spTree>
    <p:extLst>
      <p:ext uri="{BB962C8B-B14F-4D97-AF65-F5344CB8AC3E}">
        <p14:creationId xmlns:p14="http://schemas.microsoft.com/office/powerpoint/2010/main" val="2756213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2B0E-4B28-A2BF-7A07-CEC63CF61E30}"/>
              </a:ext>
            </a:extLst>
          </p:cNvPr>
          <p:cNvSpPr>
            <a:spLocks noGrp="1"/>
          </p:cNvSpPr>
          <p:nvPr>
            <p:ph type="title"/>
          </p:nvPr>
        </p:nvSpPr>
        <p:spPr>
          <a:xfrm>
            <a:off x="1451579" y="1304014"/>
            <a:ext cx="9603275" cy="549740"/>
          </a:xfrm>
        </p:spPr>
        <p:txBody>
          <a:bodyPr/>
          <a:lstStyle/>
          <a:p>
            <a:pPr algn="ctr"/>
            <a:r>
              <a:rPr lang="en-US" dirty="0"/>
              <a:t>requirements</a:t>
            </a:r>
          </a:p>
        </p:txBody>
      </p:sp>
      <p:sp>
        <p:nvSpPr>
          <p:cNvPr id="3" name="Content Placeholder 2">
            <a:extLst>
              <a:ext uri="{FF2B5EF4-FFF2-40B4-BE49-F238E27FC236}">
                <a16:creationId xmlns:a16="http://schemas.microsoft.com/office/drawing/2014/main" id="{B2B8DDFB-5A37-9EA4-8DF0-67B6087A59AE}"/>
              </a:ext>
            </a:extLst>
          </p:cNvPr>
          <p:cNvSpPr>
            <a:spLocks noGrp="1"/>
          </p:cNvSpPr>
          <p:nvPr>
            <p:ph idx="1"/>
          </p:nvPr>
        </p:nvSpPr>
        <p:spPr/>
        <p:txBody>
          <a:bodyPr/>
          <a:lstStyle/>
          <a:p>
            <a:r>
              <a:rPr lang="en-US" dirty="0"/>
              <a:t>Hardware requirements:</a:t>
            </a:r>
          </a:p>
          <a:p>
            <a:pPr>
              <a:buFont typeface="Wingdings" panose="05000000000000000000" pitchFamily="2" charset="2"/>
              <a:buChar char="Ø"/>
            </a:pPr>
            <a:r>
              <a:rPr lang="en-US" dirty="0"/>
              <a:t>Processor – i3 </a:t>
            </a:r>
          </a:p>
          <a:p>
            <a:pPr>
              <a:buFont typeface="Wingdings" panose="05000000000000000000" pitchFamily="2" charset="2"/>
              <a:buChar char="Ø"/>
            </a:pPr>
            <a:r>
              <a:rPr lang="en-US" dirty="0"/>
              <a:t>Hard Disk- 8GB</a:t>
            </a:r>
          </a:p>
          <a:p>
            <a:r>
              <a:rPr lang="en-US" dirty="0"/>
              <a:t>Software requirements:</a:t>
            </a:r>
          </a:p>
          <a:p>
            <a:pPr>
              <a:buFont typeface="Wingdings" panose="05000000000000000000" pitchFamily="2" charset="2"/>
              <a:buChar char="Ø"/>
            </a:pPr>
            <a:r>
              <a:rPr lang="en-US" dirty="0"/>
              <a:t>Window 11</a:t>
            </a:r>
          </a:p>
          <a:p>
            <a:pPr>
              <a:buFont typeface="Wingdings" panose="05000000000000000000" pitchFamily="2" charset="2"/>
              <a:buChar char="Ø"/>
            </a:pPr>
            <a:r>
              <a:rPr lang="en-US" dirty="0" err="1"/>
              <a:t>Mysql</a:t>
            </a:r>
            <a:r>
              <a:rPr lang="en-US" dirty="0"/>
              <a:t> work bench</a:t>
            </a:r>
          </a:p>
          <a:p>
            <a:pPr>
              <a:buFont typeface="Wingdings" panose="05000000000000000000" pitchFamily="2" charset="2"/>
              <a:buChar char="Ø"/>
            </a:pPr>
            <a:r>
              <a:rPr lang="en-US" dirty="0"/>
              <a:t>Eclipse 2022</a:t>
            </a:r>
          </a:p>
        </p:txBody>
      </p:sp>
    </p:spTree>
    <p:extLst>
      <p:ext uri="{BB962C8B-B14F-4D97-AF65-F5344CB8AC3E}">
        <p14:creationId xmlns:p14="http://schemas.microsoft.com/office/powerpoint/2010/main" val="4195691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FCB7-418B-C591-E71B-AA3B9E1C2131}"/>
              </a:ext>
            </a:extLst>
          </p:cNvPr>
          <p:cNvSpPr>
            <a:spLocks noGrp="1"/>
          </p:cNvSpPr>
          <p:nvPr>
            <p:ph type="title"/>
          </p:nvPr>
        </p:nvSpPr>
        <p:spPr>
          <a:xfrm>
            <a:off x="1449217" y="1215189"/>
            <a:ext cx="9605635" cy="649005"/>
          </a:xfrm>
        </p:spPr>
        <p:txBody>
          <a:bodyPr/>
          <a:lstStyle/>
          <a:p>
            <a:pPr algn="ctr"/>
            <a:r>
              <a:rPr lang="en-US" dirty="0"/>
              <a:t>HOME PAGE</a:t>
            </a:r>
          </a:p>
        </p:txBody>
      </p:sp>
      <p:pic>
        <p:nvPicPr>
          <p:cNvPr id="8" name="Content Placeholder 7">
            <a:extLst>
              <a:ext uri="{FF2B5EF4-FFF2-40B4-BE49-F238E27FC236}">
                <a16:creationId xmlns:a16="http://schemas.microsoft.com/office/drawing/2014/main" id="{1CD8AC95-02E5-70DD-AB4F-859CBBB54ED9}"/>
              </a:ext>
            </a:extLst>
          </p:cNvPr>
          <p:cNvPicPr>
            <a:picLocks noGrp="1" noChangeAspect="1"/>
          </p:cNvPicPr>
          <p:nvPr>
            <p:ph sz="half" idx="1"/>
          </p:nvPr>
        </p:nvPicPr>
        <p:blipFill>
          <a:blip r:embed="rId2"/>
          <a:stretch>
            <a:fillRect/>
          </a:stretch>
        </p:blipFill>
        <p:spPr>
          <a:xfrm>
            <a:off x="1449217" y="2017343"/>
            <a:ext cx="4843299" cy="3441520"/>
          </a:xfrm>
        </p:spPr>
      </p:pic>
      <p:sp>
        <p:nvSpPr>
          <p:cNvPr id="4" name="Content Placeholder 3">
            <a:extLst>
              <a:ext uri="{FF2B5EF4-FFF2-40B4-BE49-F238E27FC236}">
                <a16:creationId xmlns:a16="http://schemas.microsoft.com/office/drawing/2014/main" id="{7A4B8AA4-07A1-A285-A7F7-77B3519BA070}"/>
              </a:ext>
            </a:extLst>
          </p:cNvPr>
          <p:cNvSpPr>
            <a:spLocks noGrp="1"/>
          </p:cNvSpPr>
          <p:nvPr>
            <p:ph sz="half" idx="2"/>
          </p:nvPr>
        </p:nvSpPr>
        <p:spPr/>
        <p:txBody>
          <a:bodyPr/>
          <a:lstStyle/>
          <a:p>
            <a:r>
              <a:rPr lang="en-US" dirty="0"/>
              <a:t>This is the Main page of this website.</a:t>
            </a:r>
          </a:p>
          <a:p>
            <a:r>
              <a:rPr lang="en-US" dirty="0"/>
              <a:t>In this page we have used HTML and CSS for designing.</a:t>
            </a:r>
          </a:p>
          <a:p>
            <a:r>
              <a:rPr lang="en-US" dirty="0"/>
              <a:t>We have 4 Buttons.</a:t>
            </a:r>
          </a:p>
          <a:p>
            <a:r>
              <a:rPr lang="en-US" dirty="0"/>
              <a:t>Booking Details button is connected to the Database.</a:t>
            </a:r>
          </a:p>
        </p:txBody>
      </p:sp>
    </p:spTree>
    <p:extLst>
      <p:ext uri="{BB962C8B-B14F-4D97-AF65-F5344CB8AC3E}">
        <p14:creationId xmlns:p14="http://schemas.microsoft.com/office/powerpoint/2010/main" val="355679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3D4B4-A781-3D76-AA3F-3BF20B3F4B61}"/>
              </a:ext>
            </a:extLst>
          </p:cNvPr>
          <p:cNvSpPr>
            <a:spLocks noGrp="1"/>
          </p:cNvSpPr>
          <p:nvPr>
            <p:ph type="title"/>
          </p:nvPr>
        </p:nvSpPr>
        <p:spPr>
          <a:xfrm>
            <a:off x="1451579" y="1216550"/>
            <a:ext cx="9603275" cy="637204"/>
          </a:xfrm>
        </p:spPr>
        <p:txBody>
          <a:bodyPr/>
          <a:lstStyle/>
          <a:p>
            <a:pPr algn="ctr"/>
            <a:r>
              <a:rPr lang="en-US" dirty="0"/>
              <a:t>contents</a:t>
            </a:r>
          </a:p>
        </p:txBody>
      </p:sp>
      <p:sp>
        <p:nvSpPr>
          <p:cNvPr id="3" name="Content Placeholder 2">
            <a:extLst>
              <a:ext uri="{FF2B5EF4-FFF2-40B4-BE49-F238E27FC236}">
                <a16:creationId xmlns:a16="http://schemas.microsoft.com/office/drawing/2014/main" id="{83C5BFED-EA29-1C29-A972-49DBADA890D5}"/>
              </a:ext>
            </a:extLst>
          </p:cNvPr>
          <p:cNvSpPr>
            <a:spLocks noGrp="1"/>
          </p:cNvSpPr>
          <p:nvPr>
            <p:ph idx="1"/>
          </p:nvPr>
        </p:nvSpPr>
        <p:spPr>
          <a:xfrm>
            <a:off x="1451579" y="2015732"/>
            <a:ext cx="9603275" cy="4003405"/>
          </a:xfrm>
        </p:spPr>
        <p:txBody>
          <a:bodyPr/>
          <a:lstStyle/>
          <a:p>
            <a:r>
              <a:rPr lang="en-US" dirty="0"/>
              <a:t>Introduction to travel management system</a:t>
            </a:r>
          </a:p>
          <a:p>
            <a:r>
              <a:rPr lang="en-US" dirty="0"/>
              <a:t>frontend: </a:t>
            </a:r>
            <a:r>
              <a:rPr lang="en-US" dirty="0" err="1"/>
              <a:t>Thymeleaf</a:t>
            </a:r>
            <a:r>
              <a:rPr lang="en-US" dirty="0"/>
              <a:t> ,html, CSS, </a:t>
            </a:r>
          </a:p>
          <a:p>
            <a:r>
              <a:rPr lang="en-US" dirty="0"/>
              <a:t>Backend: Spring boot, java</a:t>
            </a:r>
          </a:p>
          <a:p>
            <a:r>
              <a:rPr lang="en-US" dirty="0"/>
              <a:t>Technologies use</a:t>
            </a:r>
          </a:p>
          <a:p>
            <a:r>
              <a:rPr lang="en-US" dirty="0"/>
              <a:t>Objective</a:t>
            </a:r>
          </a:p>
          <a:p>
            <a:r>
              <a:rPr lang="en-US" dirty="0"/>
              <a:t>Requirements</a:t>
            </a:r>
          </a:p>
          <a:p>
            <a:r>
              <a:rPr lang="en-US" dirty="0" err="1"/>
              <a:t>Screenshorts</a:t>
            </a:r>
            <a:endParaRPr lang="en-US" dirty="0"/>
          </a:p>
          <a:p>
            <a:r>
              <a:rPr lang="en-US" dirty="0"/>
              <a:t>Page1 : home page</a:t>
            </a:r>
          </a:p>
          <a:p>
            <a:endParaRPr lang="en-US" dirty="0"/>
          </a:p>
        </p:txBody>
      </p:sp>
    </p:spTree>
    <p:extLst>
      <p:ext uri="{BB962C8B-B14F-4D97-AF65-F5344CB8AC3E}">
        <p14:creationId xmlns:p14="http://schemas.microsoft.com/office/powerpoint/2010/main" val="2457636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7049-6DA3-CB60-E2B6-EF1FD243FDDB}"/>
              </a:ext>
            </a:extLst>
          </p:cNvPr>
          <p:cNvSpPr>
            <a:spLocks noGrp="1"/>
          </p:cNvSpPr>
          <p:nvPr>
            <p:ph type="title"/>
          </p:nvPr>
        </p:nvSpPr>
        <p:spPr>
          <a:xfrm>
            <a:off x="1449217" y="1167063"/>
            <a:ext cx="9605635" cy="697131"/>
          </a:xfrm>
        </p:spPr>
        <p:txBody>
          <a:bodyPr/>
          <a:lstStyle/>
          <a:p>
            <a:pPr algn="ctr"/>
            <a:r>
              <a:rPr lang="en-US" dirty="0"/>
              <a:t>Contact us</a:t>
            </a:r>
          </a:p>
        </p:txBody>
      </p:sp>
      <p:pic>
        <p:nvPicPr>
          <p:cNvPr id="8" name="Content Placeholder 7">
            <a:extLst>
              <a:ext uri="{FF2B5EF4-FFF2-40B4-BE49-F238E27FC236}">
                <a16:creationId xmlns:a16="http://schemas.microsoft.com/office/drawing/2014/main" id="{1C664B62-7929-0095-15A5-E43229C1C7E9}"/>
              </a:ext>
            </a:extLst>
          </p:cNvPr>
          <p:cNvPicPr>
            <a:picLocks noGrp="1" noChangeAspect="1"/>
          </p:cNvPicPr>
          <p:nvPr>
            <p:ph sz="half" idx="1"/>
          </p:nvPr>
        </p:nvPicPr>
        <p:blipFill>
          <a:blip r:embed="rId2"/>
          <a:stretch>
            <a:fillRect/>
          </a:stretch>
        </p:blipFill>
        <p:spPr>
          <a:xfrm>
            <a:off x="1449217" y="2017343"/>
            <a:ext cx="4796589" cy="3441520"/>
          </a:xfrm>
        </p:spPr>
      </p:pic>
      <p:sp>
        <p:nvSpPr>
          <p:cNvPr id="4" name="Content Placeholder 3">
            <a:extLst>
              <a:ext uri="{FF2B5EF4-FFF2-40B4-BE49-F238E27FC236}">
                <a16:creationId xmlns:a16="http://schemas.microsoft.com/office/drawing/2014/main" id="{0725EFD4-7DBE-1831-7380-34F6DDF81B51}"/>
              </a:ext>
            </a:extLst>
          </p:cNvPr>
          <p:cNvSpPr>
            <a:spLocks noGrp="1"/>
          </p:cNvSpPr>
          <p:nvPr>
            <p:ph sz="half" idx="2"/>
          </p:nvPr>
        </p:nvSpPr>
        <p:spPr/>
        <p:txBody>
          <a:bodyPr/>
          <a:lstStyle/>
          <a:p>
            <a:r>
              <a:rPr lang="en-US" dirty="0"/>
              <a:t>When we click on to CONTACT US Button then this page flashes.</a:t>
            </a:r>
          </a:p>
          <a:p>
            <a:r>
              <a:rPr lang="en-US" dirty="0"/>
              <a:t>On this page we have a form.</a:t>
            </a:r>
          </a:p>
          <a:p>
            <a:r>
              <a:rPr lang="en-US" dirty="0"/>
              <a:t>The Contact information.</a:t>
            </a:r>
          </a:p>
        </p:txBody>
      </p:sp>
    </p:spTree>
    <p:extLst>
      <p:ext uri="{BB962C8B-B14F-4D97-AF65-F5344CB8AC3E}">
        <p14:creationId xmlns:p14="http://schemas.microsoft.com/office/powerpoint/2010/main" val="2678777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92FB-8E67-4F7B-F6C8-4C971C661E6F}"/>
              </a:ext>
            </a:extLst>
          </p:cNvPr>
          <p:cNvSpPr>
            <a:spLocks noGrp="1"/>
          </p:cNvSpPr>
          <p:nvPr>
            <p:ph type="title"/>
          </p:nvPr>
        </p:nvSpPr>
        <p:spPr>
          <a:xfrm>
            <a:off x="1449217" y="1311964"/>
            <a:ext cx="9605635" cy="552229"/>
          </a:xfrm>
        </p:spPr>
        <p:txBody>
          <a:bodyPr/>
          <a:lstStyle/>
          <a:p>
            <a:pPr algn="ctr"/>
            <a:r>
              <a:rPr lang="en-US" dirty="0"/>
              <a:t>Booking details </a:t>
            </a:r>
          </a:p>
        </p:txBody>
      </p:sp>
      <p:pic>
        <p:nvPicPr>
          <p:cNvPr id="6" name="Content Placeholder 5">
            <a:extLst>
              <a:ext uri="{FF2B5EF4-FFF2-40B4-BE49-F238E27FC236}">
                <a16:creationId xmlns:a16="http://schemas.microsoft.com/office/drawing/2014/main" id="{A75948DA-3C4C-4732-6BFA-B3099456057C}"/>
              </a:ext>
            </a:extLst>
          </p:cNvPr>
          <p:cNvPicPr>
            <a:picLocks noGrp="1" noChangeAspect="1"/>
          </p:cNvPicPr>
          <p:nvPr>
            <p:ph sz="half" idx="1"/>
          </p:nvPr>
        </p:nvPicPr>
        <p:blipFill>
          <a:blip r:embed="rId2"/>
          <a:stretch>
            <a:fillRect/>
          </a:stretch>
        </p:blipFill>
        <p:spPr>
          <a:xfrm>
            <a:off x="1449217" y="2017343"/>
            <a:ext cx="4802817" cy="3441520"/>
          </a:xfrm>
        </p:spPr>
      </p:pic>
      <p:sp>
        <p:nvSpPr>
          <p:cNvPr id="4" name="Content Placeholder 3">
            <a:extLst>
              <a:ext uri="{FF2B5EF4-FFF2-40B4-BE49-F238E27FC236}">
                <a16:creationId xmlns:a16="http://schemas.microsoft.com/office/drawing/2014/main" id="{C44A6ED1-1933-1A96-0DAF-0D73EF2A7A0B}"/>
              </a:ext>
            </a:extLst>
          </p:cNvPr>
          <p:cNvSpPr>
            <a:spLocks noGrp="1"/>
          </p:cNvSpPr>
          <p:nvPr>
            <p:ph sz="half" idx="2"/>
          </p:nvPr>
        </p:nvSpPr>
        <p:spPr/>
        <p:txBody>
          <a:bodyPr/>
          <a:lstStyle/>
          <a:p>
            <a:r>
              <a:rPr lang="en-US" dirty="0"/>
              <a:t>When we click on to the BOOKING DETAILS Button then this page flashes.</a:t>
            </a:r>
          </a:p>
          <a:p>
            <a:r>
              <a:rPr lang="en-US" dirty="0"/>
              <a:t>This page is Connected with Database.</a:t>
            </a:r>
          </a:p>
          <a:p>
            <a:r>
              <a:rPr lang="en-US" dirty="0"/>
              <a:t>We have a Traveling Details table which show the added people’s details.</a:t>
            </a:r>
          </a:p>
          <a:p>
            <a:r>
              <a:rPr lang="en-US" dirty="0"/>
              <a:t>We have a booking button which has a form to add the details  in the travel table.</a:t>
            </a:r>
          </a:p>
          <a:p>
            <a:endParaRPr lang="en-US" dirty="0"/>
          </a:p>
          <a:p>
            <a:endParaRPr lang="en-US" dirty="0"/>
          </a:p>
        </p:txBody>
      </p:sp>
    </p:spTree>
    <p:extLst>
      <p:ext uri="{BB962C8B-B14F-4D97-AF65-F5344CB8AC3E}">
        <p14:creationId xmlns:p14="http://schemas.microsoft.com/office/powerpoint/2010/main" val="2053450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512DD-D3B9-FC85-A5BB-A7F678955CE9}"/>
              </a:ext>
            </a:extLst>
          </p:cNvPr>
          <p:cNvSpPr>
            <a:spLocks noGrp="1"/>
          </p:cNvSpPr>
          <p:nvPr>
            <p:ph type="title"/>
          </p:nvPr>
        </p:nvSpPr>
        <p:spPr>
          <a:xfrm>
            <a:off x="1449217" y="1399137"/>
            <a:ext cx="9605635" cy="465057"/>
          </a:xfrm>
        </p:spPr>
        <p:txBody>
          <a:bodyPr>
            <a:normAutofit fontScale="90000"/>
          </a:bodyPr>
          <a:lstStyle/>
          <a:p>
            <a:pPr algn="ctr"/>
            <a:r>
              <a:rPr lang="en-US" dirty="0"/>
              <a:t>booking</a:t>
            </a:r>
          </a:p>
        </p:txBody>
      </p:sp>
      <p:pic>
        <p:nvPicPr>
          <p:cNvPr id="6" name="Content Placeholder 5">
            <a:extLst>
              <a:ext uri="{FF2B5EF4-FFF2-40B4-BE49-F238E27FC236}">
                <a16:creationId xmlns:a16="http://schemas.microsoft.com/office/drawing/2014/main" id="{394AC24C-03E2-6744-5502-5625131A65A0}"/>
              </a:ext>
            </a:extLst>
          </p:cNvPr>
          <p:cNvPicPr>
            <a:picLocks noGrp="1" noChangeAspect="1"/>
          </p:cNvPicPr>
          <p:nvPr>
            <p:ph sz="half" idx="1"/>
          </p:nvPr>
        </p:nvPicPr>
        <p:blipFill>
          <a:blip r:embed="rId2"/>
          <a:stretch>
            <a:fillRect/>
          </a:stretch>
        </p:blipFill>
        <p:spPr>
          <a:xfrm>
            <a:off x="1447800" y="2017343"/>
            <a:ext cx="4645025" cy="3441520"/>
          </a:xfrm>
        </p:spPr>
      </p:pic>
      <p:sp>
        <p:nvSpPr>
          <p:cNvPr id="4" name="Content Placeholder 3">
            <a:extLst>
              <a:ext uri="{FF2B5EF4-FFF2-40B4-BE49-F238E27FC236}">
                <a16:creationId xmlns:a16="http://schemas.microsoft.com/office/drawing/2014/main" id="{32A4990B-325D-D3E3-2EDC-FC0BA9164F20}"/>
              </a:ext>
            </a:extLst>
          </p:cNvPr>
          <p:cNvSpPr>
            <a:spLocks noGrp="1"/>
          </p:cNvSpPr>
          <p:nvPr>
            <p:ph sz="half" idx="2"/>
          </p:nvPr>
        </p:nvSpPr>
        <p:spPr/>
        <p:txBody>
          <a:bodyPr/>
          <a:lstStyle/>
          <a:p>
            <a:r>
              <a:rPr lang="en-US" dirty="0"/>
              <a:t>When we click on to BOOKING Button then this page flashes.</a:t>
            </a:r>
          </a:p>
          <a:p>
            <a:r>
              <a:rPr lang="en-US" dirty="0"/>
              <a:t>When we click on to the Save button then it get saved in the database and show in the travel details table.</a:t>
            </a:r>
          </a:p>
          <a:p>
            <a:r>
              <a:rPr lang="en-US" dirty="0"/>
              <a:t>The travel table has update and delete button .</a:t>
            </a:r>
          </a:p>
        </p:txBody>
      </p:sp>
    </p:spTree>
    <p:extLst>
      <p:ext uri="{BB962C8B-B14F-4D97-AF65-F5344CB8AC3E}">
        <p14:creationId xmlns:p14="http://schemas.microsoft.com/office/powerpoint/2010/main" val="4294795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149AC-68ED-8104-FBDE-1F80DB441353}"/>
              </a:ext>
            </a:extLst>
          </p:cNvPr>
          <p:cNvSpPr>
            <a:spLocks noGrp="1"/>
          </p:cNvSpPr>
          <p:nvPr>
            <p:ph type="title"/>
          </p:nvPr>
        </p:nvSpPr>
        <p:spPr>
          <a:xfrm>
            <a:off x="1449217" y="1227221"/>
            <a:ext cx="9605635" cy="636973"/>
          </a:xfrm>
        </p:spPr>
        <p:txBody>
          <a:bodyPr/>
          <a:lstStyle/>
          <a:p>
            <a:pPr algn="ctr"/>
            <a:r>
              <a:rPr lang="en-US" dirty="0"/>
              <a:t>about</a:t>
            </a:r>
          </a:p>
        </p:txBody>
      </p:sp>
      <p:pic>
        <p:nvPicPr>
          <p:cNvPr id="6" name="Content Placeholder 5">
            <a:extLst>
              <a:ext uri="{FF2B5EF4-FFF2-40B4-BE49-F238E27FC236}">
                <a16:creationId xmlns:a16="http://schemas.microsoft.com/office/drawing/2014/main" id="{62685166-6313-DB0D-A575-7F0E08EF249F}"/>
              </a:ext>
            </a:extLst>
          </p:cNvPr>
          <p:cNvPicPr>
            <a:picLocks noGrp="1" noChangeAspect="1"/>
          </p:cNvPicPr>
          <p:nvPr>
            <p:ph sz="half" idx="1"/>
          </p:nvPr>
        </p:nvPicPr>
        <p:blipFill>
          <a:blip r:embed="rId2"/>
          <a:stretch>
            <a:fillRect/>
          </a:stretch>
        </p:blipFill>
        <p:spPr>
          <a:xfrm>
            <a:off x="1447800" y="2017343"/>
            <a:ext cx="4645025" cy="3441520"/>
          </a:xfrm>
        </p:spPr>
      </p:pic>
      <p:sp>
        <p:nvSpPr>
          <p:cNvPr id="4" name="Content Placeholder 3">
            <a:extLst>
              <a:ext uri="{FF2B5EF4-FFF2-40B4-BE49-F238E27FC236}">
                <a16:creationId xmlns:a16="http://schemas.microsoft.com/office/drawing/2014/main" id="{0879DCE3-7B73-79F3-F70D-CDC63D9B0E7D}"/>
              </a:ext>
            </a:extLst>
          </p:cNvPr>
          <p:cNvSpPr>
            <a:spLocks noGrp="1"/>
          </p:cNvSpPr>
          <p:nvPr>
            <p:ph sz="half" idx="2"/>
          </p:nvPr>
        </p:nvSpPr>
        <p:spPr/>
        <p:txBody>
          <a:bodyPr/>
          <a:lstStyle/>
          <a:p>
            <a:r>
              <a:rPr lang="en-US" dirty="0"/>
              <a:t>When we click on to ABOUT Button then this page flashes.</a:t>
            </a:r>
          </a:p>
          <a:p>
            <a:r>
              <a:rPr lang="en-US" dirty="0"/>
              <a:t>This is the description of the XELZ travel WEBSITE.</a:t>
            </a:r>
          </a:p>
        </p:txBody>
      </p:sp>
    </p:spTree>
    <p:extLst>
      <p:ext uri="{BB962C8B-B14F-4D97-AF65-F5344CB8AC3E}">
        <p14:creationId xmlns:p14="http://schemas.microsoft.com/office/powerpoint/2010/main" val="3889514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B389-9BB8-607B-B98C-827279446195}"/>
              </a:ext>
            </a:extLst>
          </p:cNvPr>
          <p:cNvSpPr>
            <a:spLocks noGrp="1"/>
          </p:cNvSpPr>
          <p:nvPr>
            <p:ph type="title"/>
          </p:nvPr>
        </p:nvSpPr>
        <p:spPr>
          <a:xfrm>
            <a:off x="1451579" y="1319917"/>
            <a:ext cx="9603275" cy="533837"/>
          </a:xfrm>
        </p:spPr>
        <p:txBody>
          <a:bodyPr/>
          <a:lstStyle/>
          <a:p>
            <a:pPr algn="ctr"/>
            <a:r>
              <a:rPr lang="en-US" dirty="0"/>
              <a:t>advantages</a:t>
            </a:r>
          </a:p>
        </p:txBody>
      </p:sp>
      <p:sp>
        <p:nvSpPr>
          <p:cNvPr id="3" name="Content Placeholder 2">
            <a:extLst>
              <a:ext uri="{FF2B5EF4-FFF2-40B4-BE49-F238E27FC236}">
                <a16:creationId xmlns:a16="http://schemas.microsoft.com/office/drawing/2014/main" id="{10C86AA9-3369-5FF8-9ABB-F38CF4927300}"/>
              </a:ext>
            </a:extLst>
          </p:cNvPr>
          <p:cNvSpPr>
            <a:spLocks noGrp="1"/>
          </p:cNvSpPr>
          <p:nvPr>
            <p:ph idx="1"/>
          </p:nvPr>
        </p:nvSpPr>
        <p:spPr/>
        <p:txBody>
          <a:bodyPr/>
          <a:lstStyle/>
          <a:p>
            <a:r>
              <a:rPr lang="en-US" dirty="0"/>
              <a:t>Make huge cost savings</a:t>
            </a:r>
          </a:p>
          <a:p>
            <a:r>
              <a:rPr lang="en-US" dirty="0"/>
              <a:t>Reduce carbon footprint</a:t>
            </a:r>
          </a:p>
          <a:p>
            <a:r>
              <a:rPr lang="en-US" dirty="0"/>
              <a:t>Improve the efficiency of your planning</a:t>
            </a:r>
          </a:p>
          <a:p>
            <a:r>
              <a:rPr lang="en-US" dirty="0"/>
              <a:t>Make savings wherever you can in places you may not have realized.</a:t>
            </a:r>
          </a:p>
          <a:p>
            <a:r>
              <a:rPr lang="en-US" dirty="0"/>
              <a:t>Benefit from the knowledge of travel experts.</a:t>
            </a:r>
          </a:p>
        </p:txBody>
      </p:sp>
    </p:spTree>
    <p:extLst>
      <p:ext uri="{BB962C8B-B14F-4D97-AF65-F5344CB8AC3E}">
        <p14:creationId xmlns:p14="http://schemas.microsoft.com/office/powerpoint/2010/main" val="33639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AA95-0256-F6B2-C05E-244210677BB1}"/>
              </a:ext>
            </a:extLst>
          </p:cNvPr>
          <p:cNvSpPr>
            <a:spLocks noGrp="1"/>
          </p:cNvSpPr>
          <p:nvPr>
            <p:ph type="title"/>
          </p:nvPr>
        </p:nvSpPr>
        <p:spPr>
          <a:xfrm>
            <a:off x="1451579" y="1319917"/>
            <a:ext cx="9603275" cy="533837"/>
          </a:xfrm>
        </p:spPr>
        <p:txBody>
          <a:bodyPr/>
          <a:lstStyle/>
          <a:p>
            <a:pPr algn="ctr"/>
            <a:r>
              <a:rPr lang="en-US" dirty="0"/>
              <a:t>conclusion</a:t>
            </a:r>
          </a:p>
        </p:txBody>
      </p:sp>
      <p:sp>
        <p:nvSpPr>
          <p:cNvPr id="3" name="Content Placeholder 2">
            <a:extLst>
              <a:ext uri="{FF2B5EF4-FFF2-40B4-BE49-F238E27FC236}">
                <a16:creationId xmlns:a16="http://schemas.microsoft.com/office/drawing/2014/main" id="{A88EC54C-FAA7-0ECE-A826-32BD7AFDA3F1}"/>
              </a:ext>
            </a:extLst>
          </p:cNvPr>
          <p:cNvSpPr>
            <a:spLocks noGrp="1"/>
          </p:cNvSpPr>
          <p:nvPr>
            <p:ph idx="1"/>
          </p:nvPr>
        </p:nvSpPr>
        <p:spPr/>
        <p:txBody>
          <a:bodyPr>
            <a:normAutofit/>
          </a:bodyPr>
          <a:lstStyle/>
          <a:p>
            <a:pPr algn="l"/>
            <a:r>
              <a:rPr lang="en-US" b="0" i="0" dirty="0">
                <a:solidFill>
                  <a:srgbClr val="000000"/>
                </a:solidFill>
                <a:effectLst/>
                <a:latin typeface="ff8"/>
              </a:rPr>
              <a:t>Online Travel Management system is a web-based application that allows travelers check for booking a hotel . </a:t>
            </a:r>
            <a:r>
              <a:rPr lang="en-US" dirty="0">
                <a:solidFill>
                  <a:srgbClr val="000000"/>
                </a:solidFill>
                <a:latin typeface="ff8"/>
              </a:rPr>
              <a:t>T</a:t>
            </a:r>
            <a:r>
              <a:rPr lang="en-US" b="0" i="0" dirty="0">
                <a:solidFill>
                  <a:srgbClr val="000000"/>
                </a:solidFill>
                <a:effectLst/>
                <a:latin typeface="ff8"/>
              </a:rPr>
              <a:t>ravel management system is presently in use which involved the use of papers for</a:t>
            </a:r>
            <a:endParaRPr lang="en-US" b="0" i="0" dirty="0">
              <a:solidFill>
                <a:srgbClr val="000000"/>
              </a:solidFill>
              <a:effectLst/>
              <a:latin typeface="Roboto" panose="02000000000000000000" pitchFamily="2" charset="0"/>
            </a:endParaRPr>
          </a:p>
          <a:p>
            <a:pPr algn="l"/>
            <a:r>
              <a:rPr lang="en-US" b="0" i="0" dirty="0">
                <a:solidFill>
                  <a:srgbClr val="000000"/>
                </a:solidFill>
                <a:effectLst/>
                <a:latin typeface="ff1"/>
              </a:rPr>
              <a:t>storing </a:t>
            </a:r>
            <a:r>
              <a:rPr lang="en-US" b="0" i="0" dirty="0" err="1">
                <a:solidFill>
                  <a:srgbClr val="000000"/>
                </a:solidFill>
                <a:effectLst/>
                <a:latin typeface="ff1"/>
              </a:rPr>
              <a:t>traveller’s</a:t>
            </a:r>
            <a:r>
              <a:rPr lang="en-US" b="0" i="0" dirty="0">
                <a:solidFill>
                  <a:srgbClr val="000000"/>
                </a:solidFill>
                <a:effectLst/>
                <a:latin typeface="ff1"/>
              </a:rPr>
              <a:t> information. With this method there is always long queue, loss of </a:t>
            </a:r>
            <a:r>
              <a:rPr lang="en-US" b="0" i="0" dirty="0" err="1">
                <a:solidFill>
                  <a:srgbClr val="000000"/>
                </a:solidFill>
                <a:effectLst/>
                <a:latin typeface="ff1"/>
              </a:rPr>
              <a:t>data,incomplete</a:t>
            </a:r>
            <a:r>
              <a:rPr lang="en-US" b="0" i="0" dirty="0">
                <a:solidFill>
                  <a:srgbClr val="000000"/>
                </a:solidFill>
                <a:effectLst/>
                <a:latin typeface="ff1"/>
              </a:rPr>
              <a:t> </a:t>
            </a:r>
            <a:r>
              <a:rPr lang="en-US" b="0" i="0" dirty="0" err="1">
                <a:solidFill>
                  <a:srgbClr val="000000"/>
                </a:solidFill>
                <a:effectLst/>
                <a:latin typeface="ff1"/>
              </a:rPr>
              <a:t>traveller’s</a:t>
            </a:r>
            <a:r>
              <a:rPr lang="en-US" b="0" i="0" dirty="0">
                <a:solidFill>
                  <a:srgbClr val="000000"/>
                </a:solidFill>
                <a:effectLst/>
                <a:latin typeface="ff1"/>
              </a:rPr>
              <a:t> informa</a:t>
            </a:r>
            <a:r>
              <a:rPr lang="en-US" b="0" i="0" dirty="0">
                <a:solidFill>
                  <a:srgbClr val="000000"/>
                </a:solidFill>
                <a:effectLst/>
                <a:latin typeface="ff8"/>
              </a:rPr>
              <a:t>tion and inaccuracy. An online Travel management system was implemented for Faith to solve the existing problems. Tools such as </a:t>
            </a:r>
            <a:r>
              <a:rPr lang="en-US" b="0" i="0" dirty="0" err="1">
                <a:solidFill>
                  <a:srgbClr val="000000"/>
                </a:solidFill>
                <a:effectLst/>
                <a:latin typeface="ff8"/>
              </a:rPr>
              <a:t>MySQL,Thyemeleaf</a:t>
            </a:r>
            <a:r>
              <a:rPr lang="en-US" b="0" i="0" dirty="0">
                <a:solidFill>
                  <a:srgbClr val="000000"/>
                </a:solidFill>
                <a:effectLst/>
                <a:latin typeface="ff8"/>
              </a:rPr>
              <a:t> server were used to develop the online travel management system</a:t>
            </a:r>
            <a:endParaRPr lang="en-US" b="0" i="0" dirty="0">
              <a:solidFill>
                <a:srgbClr val="000000"/>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855022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973EE-39D9-DB77-5ED4-E268D9A205AA}"/>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A26C507-AE92-11B1-12F9-A399E26DFAA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061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A1A9-07F2-C1A5-701B-4369F97E032E}"/>
              </a:ext>
            </a:extLst>
          </p:cNvPr>
          <p:cNvSpPr>
            <a:spLocks noGrp="1"/>
          </p:cNvSpPr>
          <p:nvPr>
            <p:ph type="title"/>
          </p:nvPr>
        </p:nvSpPr>
        <p:spPr>
          <a:xfrm>
            <a:off x="1451579" y="1256306"/>
            <a:ext cx="9603275" cy="597448"/>
          </a:xfrm>
        </p:spPr>
        <p:txBody>
          <a:bodyPr/>
          <a:lstStyle/>
          <a:p>
            <a:pPr algn="ctr"/>
            <a:r>
              <a:rPr lang="en-US" dirty="0"/>
              <a:t>contents</a:t>
            </a:r>
          </a:p>
        </p:txBody>
      </p:sp>
      <p:sp>
        <p:nvSpPr>
          <p:cNvPr id="3" name="Content Placeholder 2">
            <a:extLst>
              <a:ext uri="{FF2B5EF4-FFF2-40B4-BE49-F238E27FC236}">
                <a16:creationId xmlns:a16="http://schemas.microsoft.com/office/drawing/2014/main" id="{DCC1C5FC-4C44-22E5-5674-E30696EC51D9}"/>
              </a:ext>
            </a:extLst>
          </p:cNvPr>
          <p:cNvSpPr>
            <a:spLocks noGrp="1"/>
          </p:cNvSpPr>
          <p:nvPr>
            <p:ph idx="1"/>
          </p:nvPr>
        </p:nvSpPr>
        <p:spPr/>
        <p:txBody>
          <a:bodyPr/>
          <a:lstStyle/>
          <a:p>
            <a:r>
              <a:rPr lang="en-US" dirty="0"/>
              <a:t>Page2: contact us</a:t>
            </a:r>
          </a:p>
          <a:p>
            <a:r>
              <a:rPr lang="en-US" dirty="0"/>
              <a:t>Page 3: Booking</a:t>
            </a:r>
          </a:p>
          <a:p>
            <a:r>
              <a:rPr lang="en-US" dirty="0"/>
              <a:t>Page 4: about</a:t>
            </a:r>
          </a:p>
          <a:p>
            <a:r>
              <a:rPr lang="en-US" dirty="0"/>
              <a:t>Advantages</a:t>
            </a:r>
          </a:p>
          <a:p>
            <a:r>
              <a:rPr lang="en-US" dirty="0"/>
              <a:t>Conclusion </a:t>
            </a:r>
          </a:p>
          <a:p>
            <a:endParaRPr lang="en-US" dirty="0"/>
          </a:p>
        </p:txBody>
      </p:sp>
    </p:spTree>
    <p:extLst>
      <p:ext uri="{BB962C8B-B14F-4D97-AF65-F5344CB8AC3E}">
        <p14:creationId xmlns:p14="http://schemas.microsoft.com/office/powerpoint/2010/main" val="2373669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5CA37-4832-BDF5-D02A-1CE41B96C8A2}"/>
              </a:ext>
            </a:extLst>
          </p:cNvPr>
          <p:cNvSpPr>
            <a:spLocks noGrp="1"/>
          </p:cNvSpPr>
          <p:nvPr>
            <p:ph type="title"/>
          </p:nvPr>
        </p:nvSpPr>
        <p:spPr>
          <a:xfrm>
            <a:off x="1451579" y="1280160"/>
            <a:ext cx="9603275" cy="573594"/>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8F413896-0ADE-F609-15CC-42E45F88A182}"/>
              </a:ext>
            </a:extLst>
          </p:cNvPr>
          <p:cNvSpPr>
            <a:spLocks noGrp="1"/>
          </p:cNvSpPr>
          <p:nvPr>
            <p:ph idx="1"/>
          </p:nvPr>
        </p:nvSpPr>
        <p:spPr/>
        <p:txBody>
          <a:bodyPr/>
          <a:lstStyle/>
          <a:p>
            <a:r>
              <a:rPr lang="en-US" dirty="0">
                <a:solidFill>
                  <a:srgbClr val="000000"/>
                </a:solidFill>
                <a:latin typeface="ff8"/>
              </a:rPr>
              <a:t>T</a:t>
            </a:r>
            <a:r>
              <a:rPr lang="en-US" b="0" i="0" dirty="0">
                <a:solidFill>
                  <a:srgbClr val="000000"/>
                </a:solidFill>
                <a:effectLst/>
                <a:latin typeface="ff8"/>
              </a:rPr>
              <a:t>he rapid advancement of internet based technology, online booking services has come as a great relief to most  </a:t>
            </a:r>
            <a:r>
              <a:rPr lang="en-US" b="0" i="0" dirty="0" err="1">
                <a:solidFill>
                  <a:srgbClr val="000000"/>
                </a:solidFill>
                <a:effectLst/>
                <a:latin typeface="ff8"/>
              </a:rPr>
              <a:t>travellers</a:t>
            </a:r>
            <a:r>
              <a:rPr lang="en-US" b="0" i="0" dirty="0">
                <a:solidFill>
                  <a:srgbClr val="000000"/>
                </a:solidFill>
                <a:effectLst/>
                <a:latin typeface="ff8"/>
              </a:rPr>
              <a:t>. Most  travelling agencies as well as other companies that are engaged in travelling business now have on their website online ticket booking portals. From this web page one can easily book and pay for tickets online. Travel management system (TMS) is an online system which utilizes the advantages of the internet to provide travel services ranging from tickets on conveyance and hotel booking for customers from their homes. TMS provides a simple web interface to make the travel request and services booking process easy. All users have access to a web form to book their travel in a few mouse clicks.</a:t>
            </a:r>
            <a:endParaRPr lang="en-US" dirty="0"/>
          </a:p>
        </p:txBody>
      </p:sp>
    </p:spTree>
    <p:extLst>
      <p:ext uri="{BB962C8B-B14F-4D97-AF65-F5344CB8AC3E}">
        <p14:creationId xmlns:p14="http://schemas.microsoft.com/office/powerpoint/2010/main" val="3099736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43C54-A394-42E2-3C06-2E882429B2A7}"/>
              </a:ext>
            </a:extLst>
          </p:cNvPr>
          <p:cNvSpPr>
            <a:spLocks noGrp="1"/>
          </p:cNvSpPr>
          <p:nvPr>
            <p:ph type="title"/>
          </p:nvPr>
        </p:nvSpPr>
        <p:spPr>
          <a:xfrm>
            <a:off x="1451579" y="1275347"/>
            <a:ext cx="9603275" cy="578407"/>
          </a:xfrm>
        </p:spPr>
        <p:txBody>
          <a:bodyPr/>
          <a:lstStyle/>
          <a:p>
            <a:pPr algn="ctr"/>
            <a:r>
              <a:rPr lang="en-US" dirty="0"/>
              <a:t>Frontend</a:t>
            </a:r>
          </a:p>
        </p:txBody>
      </p:sp>
      <p:sp>
        <p:nvSpPr>
          <p:cNvPr id="3" name="Content Placeholder 2">
            <a:extLst>
              <a:ext uri="{FF2B5EF4-FFF2-40B4-BE49-F238E27FC236}">
                <a16:creationId xmlns:a16="http://schemas.microsoft.com/office/drawing/2014/main" id="{DA92B7B9-EBCB-B3D2-1902-B37AC2B9F5D8}"/>
              </a:ext>
            </a:extLst>
          </p:cNvPr>
          <p:cNvSpPr>
            <a:spLocks noGrp="1"/>
          </p:cNvSpPr>
          <p:nvPr>
            <p:ph idx="1"/>
          </p:nvPr>
        </p:nvSpPr>
        <p:spPr/>
        <p:txBody>
          <a:bodyPr>
            <a:normAutofit lnSpcReduction="10000"/>
          </a:bodyPr>
          <a:lstStyle/>
          <a:p>
            <a:r>
              <a:rPr lang="en-US" dirty="0" err="1"/>
              <a:t>Thymeleaf</a:t>
            </a:r>
            <a:r>
              <a:rPr lang="en-US" dirty="0"/>
              <a:t> is a Java library that is open-source and licensed under the Apache License 2.0. It's a template engine that supports HTML5, XHTML, and XML. It's a Java template engine that works in web and non-web environments. It's ideal for HTML5 JVM web development today.</a:t>
            </a:r>
          </a:p>
          <a:p>
            <a:r>
              <a:rPr lang="en-US" dirty="0" err="1"/>
              <a:t>Thymeleaf</a:t>
            </a:r>
            <a:r>
              <a:rPr lang="en-US" dirty="0"/>
              <a:t> is a Java library, template engine used to parse and render the data produced by the application to template files – thus providing transformation. It is just like HTML but is provided with more attributes for working with rendered data. It allows caching of the parsed data/file to increase efficiency while at production. Types of templates it can process are – HTML, JAVASCRIPT, CSS, XML, TEXT, RAW.</a:t>
            </a:r>
          </a:p>
        </p:txBody>
      </p:sp>
    </p:spTree>
    <p:extLst>
      <p:ext uri="{BB962C8B-B14F-4D97-AF65-F5344CB8AC3E}">
        <p14:creationId xmlns:p14="http://schemas.microsoft.com/office/powerpoint/2010/main" val="590416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4BD57-D34D-1637-BB56-E5CC75EEC067}"/>
              </a:ext>
            </a:extLst>
          </p:cNvPr>
          <p:cNvSpPr>
            <a:spLocks noGrp="1"/>
          </p:cNvSpPr>
          <p:nvPr>
            <p:ph type="title"/>
          </p:nvPr>
        </p:nvSpPr>
        <p:spPr>
          <a:xfrm>
            <a:off x="1451579" y="1335819"/>
            <a:ext cx="9603275" cy="517935"/>
          </a:xfrm>
        </p:spPr>
        <p:txBody>
          <a:bodyPr>
            <a:normAutofit fontScale="90000"/>
          </a:bodyPr>
          <a:lstStyle/>
          <a:p>
            <a:pPr algn="ctr"/>
            <a:r>
              <a:rPr lang="en-US" dirty="0"/>
              <a:t>Frontend</a:t>
            </a:r>
          </a:p>
        </p:txBody>
      </p:sp>
      <p:sp>
        <p:nvSpPr>
          <p:cNvPr id="3" name="Content Placeholder 2">
            <a:extLst>
              <a:ext uri="{FF2B5EF4-FFF2-40B4-BE49-F238E27FC236}">
                <a16:creationId xmlns:a16="http://schemas.microsoft.com/office/drawing/2014/main" id="{91C9B68E-CD2B-950C-18F4-2FB73713817F}"/>
              </a:ext>
            </a:extLst>
          </p:cNvPr>
          <p:cNvSpPr>
            <a:spLocks noGrp="1"/>
          </p:cNvSpPr>
          <p:nvPr>
            <p:ph idx="1"/>
          </p:nvPr>
        </p:nvSpPr>
        <p:spPr/>
        <p:txBody>
          <a:bodyPr/>
          <a:lstStyle/>
          <a:p>
            <a:r>
              <a:rPr lang="en-US" dirty="0" err="1"/>
              <a:t>Thymeleaf</a:t>
            </a:r>
            <a:r>
              <a:rPr lang="en-US" dirty="0"/>
              <a:t> is a modern server-side Java template engine for both web and standalone environments, capable of processing HTML, XML, JavaScript, CSS, and even plain text.</a:t>
            </a:r>
          </a:p>
          <a:p>
            <a:r>
              <a:rPr lang="en-US" dirty="0"/>
              <a:t>The main goal of </a:t>
            </a:r>
            <a:r>
              <a:rPr lang="en-US" dirty="0" err="1"/>
              <a:t>Thymeleaf</a:t>
            </a:r>
            <a:r>
              <a:rPr lang="en-US" dirty="0"/>
              <a:t> is to provide an elegant and highly-maintainable way of creating templates.</a:t>
            </a:r>
          </a:p>
          <a:p>
            <a:r>
              <a:rPr lang="en-US" dirty="0"/>
              <a:t>It's commonly used to generate HTML views for web apps.</a:t>
            </a:r>
          </a:p>
          <a:p>
            <a:r>
              <a:rPr lang="en-US" dirty="0" err="1"/>
              <a:t>Thymeleaf</a:t>
            </a:r>
            <a:r>
              <a:rPr lang="en-US" dirty="0"/>
              <a:t> template engine is commonly used with the Spring MVC framework to develop web applications.</a:t>
            </a:r>
          </a:p>
        </p:txBody>
      </p:sp>
    </p:spTree>
    <p:extLst>
      <p:ext uri="{BB962C8B-B14F-4D97-AF65-F5344CB8AC3E}">
        <p14:creationId xmlns:p14="http://schemas.microsoft.com/office/powerpoint/2010/main" val="186776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8DED-46A4-72BC-BD7E-2C4075675FB7}"/>
              </a:ext>
            </a:extLst>
          </p:cNvPr>
          <p:cNvSpPr>
            <a:spLocks noGrp="1"/>
          </p:cNvSpPr>
          <p:nvPr>
            <p:ph type="title"/>
          </p:nvPr>
        </p:nvSpPr>
        <p:spPr>
          <a:xfrm>
            <a:off x="1451579" y="1304014"/>
            <a:ext cx="9603275" cy="549740"/>
          </a:xfrm>
        </p:spPr>
        <p:txBody>
          <a:bodyPr/>
          <a:lstStyle/>
          <a:p>
            <a:pPr algn="ctr"/>
            <a:r>
              <a:rPr lang="en-US" dirty="0"/>
              <a:t>THYMELEAF ATTRIBUTES</a:t>
            </a:r>
          </a:p>
        </p:txBody>
      </p:sp>
      <p:sp>
        <p:nvSpPr>
          <p:cNvPr id="3" name="Content Placeholder 2">
            <a:extLst>
              <a:ext uri="{FF2B5EF4-FFF2-40B4-BE49-F238E27FC236}">
                <a16:creationId xmlns:a16="http://schemas.microsoft.com/office/drawing/2014/main" id="{6DBC1551-D921-C5C7-3978-AAF6A67B9F38}"/>
              </a:ext>
            </a:extLst>
          </p:cNvPr>
          <p:cNvSpPr>
            <a:spLocks noGrp="1"/>
          </p:cNvSpPr>
          <p:nvPr>
            <p:ph idx="1"/>
          </p:nvPr>
        </p:nvSpPr>
        <p:spPr/>
        <p:txBody>
          <a:bodyPr>
            <a:normAutofit/>
          </a:bodyPr>
          <a:lstStyle/>
          <a:p>
            <a:r>
              <a:rPr lang="en-US" dirty="0"/>
              <a:t>A few important </a:t>
            </a:r>
            <a:r>
              <a:rPr lang="en-US" dirty="0" err="1"/>
              <a:t>Thymeleaf</a:t>
            </a:r>
            <a:r>
              <a:rPr lang="en-US" dirty="0"/>
              <a:t> attributes are:</a:t>
            </a:r>
          </a:p>
          <a:p>
            <a:pPr>
              <a:buFont typeface="Wingdings" panose="05000000000000000000" pitchFamily="2" charset="2"/>
              <a:buChar char="Ø"/>
            </a:pPr>
            <a:r>
              <a:rPr lang="en-US" dirty="0" err="1"/>
              <a:t>Thymeleaf</a:t>
            </a:r>
            <a:r>
              <a:rPr lang="en-US" dirty="0"/>
              <a:t> </a:t>
            </a:r>
            <a:r>
              <a:rPr lang="en-US" dirty="0" err="1"/>
              <a:t>th:text</a:t>
            </a:r>
            <a:r>
              <a:rPr lang="en-US" dirty="0"/>
              <a:t> attribute</a:t>
            </a:r>
          </a:p>
          <a:p>
            <a:pPr>
              <a:buFont typeface="Wingdings" panose="05000000000000000000" pitchFamily="2" charset="2"/>
              <a:buChar char="Ø"/>
            </a:pPr>
            <a:r>
              <a:rPr lang="en-US" dirty="0" err="1"/>
              <a:t>Thymeleaf</a:t>
            </a:r>
            <a:r>
              <a:rPr lang="en-US" dirty="0"/>
              <a:t> </a:t>
            </a:r>
            <a:r>
              <a:rPr lang="en-US" dirty="0" err="1"/>
              <a:t>th:each</a:t>
            </a:r>
            <a:r>
              <a:rPr lang="en-US" dirty="0"/>
              <a:t> attribute</a:t>
            </a:r>
          </a:p>
          <a:p>
            <a:pPr>
              <a:buFont typeface="Wingdings" panose="05000000000000000000" pitchFamily="2" charset="2"/>
              <a:buChar char="Ø"/>
            </a:pPr>
            <a:r>
              <a:rPr lang="en-US" dirty="0" err="1"/>
              <a:t>Thymeleaf</a:t>
            </a:r>
            <a:r>
              <a:rPr lang="en-US" dirty="0"/>
              <a:t> </a:t>
            </a:r>
            <a:r>
              <a:rPr lang="en-US" dirty="0" err="1"/>
              <a:t>th:if</a:t>
            </a:r>
            <a:r>
              <a:rPr lang="en-US" dirty="0"/>
              <a:t> and </a:t>
            </a:r>
            <a:r>
              <a:rPr lang="en-US" dirty="0" err="1"/>
              <a:t>th:unless</a:t>
            </a:r>
            <a:r>
              <a:rPr lang="en-US" dirty="0"/>
              <a:t> attribute</a:t>
            </a:r>
          </a:p>
          <a:p>
            <a:pPr>
              <a:buFont typeface="Wingdings" panose="05000000000000000000" pitchFamily="2" charset="2"/>
              <a:buChar char="Ø"/>
            </a:pPr>
            <a:r>
              <a:rPr lang="en-US" dirty="0" err="1"/>
              <a:t>Thymeleaf</a:t>
            </a:r>
            <a:r>
              <a:rPr lang="en-US" dirty="0"/>
              <a:t> </a:t>
            </a:r>
            <a:r>
              <a:rPr lang="en-US" dirty="0" err="1"/>
              <a:t>th:switch</a:t>
            </a:r>
            <a:r>
              <a:rPr lang="en-US" dirty="0"/>
              <a:t> and </a:t>
            </a:r>
            <a:r>
              <a:rPr lang="en-US" dirty="0" err="1"/>
              <a:t>th:case</a:t>
            </a:r>
            <a:r>
              <a:rPr lang="en-US" dirty="0"/>
              <a:t> attribute</a:t>
            </a:r>
          </a:p>
          <a:p>
            <a:pPr>
              <a:buFont typeface="Wingdings" panose="05000000000000000000" pitchFamily="2" charset="2"/>
              <a:buChar char="Ø"/>
            </a:pPr>
            <a:r>
              <a:rPr lang="en-US" dirty="0" err="1"/>
              <a:t>Thymeleaf</a:t>
            </a:r>
            <a:r>
              <a:rPr lang="en-US" dirty="0"/>
              <a:t> </a:t>
            </a:r>
            <a:r>
              <a:rPr lang="en-US" dirty="0" err="1"/>
              <a:t>th:fragment</a:t>
            </a:r>
            <a:r>
              <a:rPr lang="en-US" dirty="0"/>
              <a:t> attribute.</a:t>
            </a:r>
          </a:p>
        </p:txBody>
      </p:sp>
    </p:spTree>
    <p:extLst>
      <p:ext uri="{BB962C8B-B14F-4D97-AF65-F5344CB8AC3E}">
        <p14:creationId xmlns:p14="http://schemas.microsoft.com/office/powerpoint/2010/main" val="54155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D6211-000B-F6C9-DD66-DBFCAC147AE8}"/>
              </a:ext>
            </a:extLst>
          </p:cNvPr>
          <p:cNvSpPr>
            <a:spLocks noGrp="1"/>
          </p:cNvSpPr>
          <p:nvPr>
            <p:ph type="title"/>
          </p:nvPr>
        </p:nvSpPr>
        <p:spPr>
          <a:xfrm>
            <a:off x="1451579" y="1275347"/>
            <a:ext cx="9603275" cy="578407"/>
          </a:xfrm>
        </p:spPr>
        <p:txBody>
          <a:bodyPr/>
          <a:lstStyle/>
          <a:p>
            <a:pPr algn="ctr"/>
            <a:r>
              <a:rPr lang="en-US" dirty="0"/>
              <a:t>Hyper Text Markup Language</a:t>
            </a:r>
          </a:p>
        </p:txBody>
      </p:sp>
      <p:sp>
        <p:nvSpPr>
          <p:cNvPr id="3" name="Content Placeholder 2">
            <a:extLst>
              <a:ext uri="{FF2B5EF4-FFF2-40B4-BE49-F238E27FC236}">
                <a16:creationId xmlns:a16="http://schemas.microsoft.com/office/drawing/2014/main" id="{A77A7442-7A7B-3034-BAB4-DD7870D0D310}"/>
              </a:ext>
            </a:extLst>
          </p:cNvPr>
          <p:cNvSpPr>
            <a:spLocks noGrp="1"/>
          </p:cNvSpPr>
          <p:nvPr>
            <p:ph idx="1"/>
          </p:nvPr>
        </p:nvSpPr>
        <p:spPr/>
        <p:txBody>
          <a:bodyPr>
            <a:normAutofit/>
          </a:bodyPr>
          <a:lstStyle/>
          <a:p>
            <a:r>
              <a:rPr lang="en-US" dirty="0"/>
              <a:t>HTML is an acronym which stands for Hyper Text Markup Language(HTML) which is used for creating web pages and web applications. Let's see what is meant by Hypertext Markup Language, and Web page.</a:t>
            </a:r>
          </a:p>
          <a:p>
            <a:r>
              <a:rPr lang="en-US" dirty="0"/>
              <a:t>Hyper Text: </a:t>
            </a:r>
            <a:r>
              <a:rPr lang="en-US" dirty="0" err="1"/>
              <a:t>HyperText</a:t>
            </a:r>
            <a:r>
              <a:rPr lang="en-US" dirty="0"/>
              <a:t> simply means "Text within Text." A text has a link within it, is a hypertext. Whenever you click on a link which brings you to a new webpage, you have clicked on a hypertext. </a:t>
            </a:r>
            <a:r>
              <a:rPr lang="en-US" dirty="0" err="1"/>
              <a:t>HyperText</a:t>
            </a:r>
            <a:r>
              <a:rPr lang="en-US" dirty="0"/>
              <a:t> is a way to link two or more web pages (HTML documents) with each other.</a:t>
            </a:r>
          </a:p>
          <a:p>
            <a:endParaRPr lang="en-US" dirty="0"/>
          </a:p>
        </p:txBody>
      </p:sp>
    </p:spTree>
    <p:extLst>
      <p:ext uri="{BB962C8B-B14F-4D97-AF65-F5344CB8AC3E}">
        <p14:creationId xmlns:p14="http://schemas.microsoft.com/office/powerpoint/2010/main" val="2995948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4A86E-33DB-C605-90D5-445526D6C880}"/>
              </a:ext>
            </a:extLst>
          </p:cNvPr>
          <p:cNvSpPr>
            <a:spLocks noGrp="1"/>
          </p:cNvSpPr>
          <p:nvPr>
            <p:ph idx="1"/>
          </p:nvPr>
        </p:nvSpPr>
        <p:spPr/>
        <p:txBody>
          <a:bodyPr/>
          <a:lstStyle/>
          <a:p>
            <a:r>
              <a:rPr lang="en-US" dirty="0"/>
              <a:t>Markup language: A markup language is a computer language that is used to apply layout and formatting conventions to a text document. Markup language makes text more interactive and dynamic. It can turn text into images, tables, links, etc.</a:t>
            </a:r>
          </a:p>
          <a:p>
            <a:r>
              <a:rPr lang="en-US" dirty="0"/>
              <a:t>Web Page: A web page is a document which is commonly written in HTML and translated by a web browser. A web page can be identified by entering an URL. A Web page can be of the static or dynamic type. With the help of HTML only, we can create static web pages</a:t>
            </a:r>
          </a:p>
        </p:txBody>
      </p:sp>
      <p:sp>
        <p:nvSpPr>
          <p:cNvPr id="5" name="TextBox 4">
            <a:extLst>
              <a:ext uri="{FF2B5EF4-FFF2-40B4-BE49-F238E27FC236}">
                <a16:creationId xmlns:a16="http://schemas.microsoft.com/office/drawing/2014/main" id="{4A22F6CE-8988-B068-52F0-C5A779A5FF05}"/>
              </a:ext>
            </a:extLst>
          </p:cNvPr>
          <p:cNvSpPr txBox="1"/>
          <p:nvPr/>
        </p:nvSpPr>
        <p:spPr>
          <a:xfrm>
            <a:off x="2957223" y="1290276"/>
            <a:ext cx="6102626" cy="523220"/>
          </a:xfrm>
          <a:prstGeom prst="rect">
            <a:avLst/>
          </a:prstGeom>
          <a:noFill/>
        </p:spPr>
        <p:txBody>
          <a:bodyPr wrap="square">
            <a:spAutoFit/>
          </a:bodyPr>
          <a:lstStyle/>
          <a:p>
            <a:pPr algn="ctr"/>
            <a:r>
              <a:rPr lang="en-US" sz="2800" dirty="0"/>
              <a:t>Hyper Text Markup Language</a:t>
            </a:r>
          </a:p>
        </p:txBody>
      </p:sp>
    </p:spTree>
    <p:extLst>
      <p:ext uri="{BB962C8B-B14F-4D97-AF65-F5344CB8AC3E}">
        <p14:creationId xmlns:p14="http://schemas.microsoft.com/office/powerpoint/2010/main" val="208613614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211</TotalTime>
  <Words>1506</Words>
  <Application>Microsoft Office PowerPoint</Application>
  <PresentationFormat>Widescreen</PresentationFormat>
  <Paragraphs>115</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ff1</vt:lpstr>
      <vt:lpstr>ff8</vt:lpstr>
      <vt:lpstr>Gill Sans MT</vt:lpstr>
      <vt:lpstr>Roboto</vt:lpstr>
      <vt:lpstr>Wingdings</vt:lpstr>
      <vt:lpstr>Gallery</vt:lpstr>
      <vt:lpstr>Travel management system</vt:lpstr>
      <vt:lpstr>contents</vt:lpstr>
      <vt:lpstr>contents</vt:lpstr>
      <vt:lpstr>Introduction</vt:lpstr>
      <vt:lpstr>Frontend</vt:lpstr>
      <vt:lpstr>Frontend</vt:lpstr>
      <vt:lpstr>THYMELEAF ATTRIBUTES</vt:lpstr>
      <vt:lpstr>Hyper Text Markup Language</vt:lpstr>
      <vt:lpstr>PowerPoint Presentation</vt:lpstr>
      <vt:lpstr>Cascading Style Sheets</vt:lpstr>
      <vt:lpstr>BACKEND: SPRING BOOT</vt:lpstr>
      <vt:lpstr>BACKEND: SPRING BOOT</vt:lpstr>
      <vt:lpstr>Spring boot architecture</vt:lpstr>
      <vt:lpstr>BACKEND : JAVA</vt:lpstr>
      <vt:lpstr>BACKEND : JAVA</vt:lpstr>
      <vt:lpstr>Technologies used</vt:lpstr>
      <vt:lpstr>objective</vt:lpstr>
      <vt:lpstr>requirements</vt:lpstr>
      <vt:lpstr>HOME PAGE</vt:lpstr>
      <vt:lpstr>Contact us</vt:lpstr>
      <vt:lpstr>Booking details </vt:lpstr>
      <vt:lpstr>booking</vt:lpstr>
      <vt:lpstr>about</vt:lpstr>
      <vt:lpstr>advantages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management system</dc:title>
  <dc:creator>Anjali</dc:creator>
  <cp:lastModifiedBy>Anjali</cp:lastModifiedBy>
  <cp:revision>6</cp:revision>
  <dcterms:created xsi:type="dcterms:W3CDTF">2022-12-29T07:02:01Z</dcterms:created>
  <dcterms:modified xsi:type="dcterms:W3CDTF">2022-12-30T08:26:03Z</dcterms:modified>
</cp:coreProperties>
</file>